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3" r:id="rId2"/>
    <p:sldId id="322" r:id="rId3"/>
    <p:sldId id="348" r:id="rId4"/>
    <p:sldId id="349" r:id="rId5"/>
    <p:sldId id="262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Correia" initials="MC" lastIdx="1" clrIdx="0">
    <p:extLst>
      <p:ext uri="{19B8F6BF-5375-455C-9EA6-DF929625EA0E}">
        <p15:presenceInfo xmlns="" xmlns:p15="http://schemas.microsoft.com/office/powerpoint/2012/main" userId="c3504279f97ef6c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68A"/>
    <a:srgbClr val="20409A"/>
    <a:srgbClr val="0066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Estilo com Tema 2 - Ênfas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4660"/>
  </p:normalViewPr>
  <p:slideViewPr>
    <p:cSldViewPr>
      <p:cViewPr varScale="1">
        <p:scale>
          <a:sx n="77" d="100"/>
          <a:sy n="77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20FD1-443E-403A-B41E-A04D979C117A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78ABD-0F42-4DCF-9504-AF28D7EA5A4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5900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0205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40692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97465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74014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1913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678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747014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72533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31781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965659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D83B-85B2-4EBC-832D-DE1118E58513}" type="datetimeFigureOut">
              <a:rPr lang="pt-BR" smtClean="0"/>
              <a:pPr/>
              <a:t>11/02/2022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866E2-7139-4340-93C9-4095BE8A032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34220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547664" y="1772816"/>
            <a:ext cx="619268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sz="4400" b="1" dirty="0">
                <a:solidFill>
                  <a:srgbClr val="FFFFFF"/>
                </a:solidFill>
                <a:latin typeface="Calibri" pitchFamily="32" charset="0"/>
              </a:rPr>
              <a:t>Compra antecipada de Vale Transporte</a:t>
            </a:r>
            <a:endParaRPr lang="pt-BR" sz="2400" b="1" dirty="0">
              <a:solidFill>
                <a:srgbClr val="FFFFFF"/>
              </a:solidFill>
              <a:latin typeface="Calibri" pitchFamily="32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4400" b="1" dirty="0">
              <a:solidFill>
                <a:srgbClr val="FFFFFF"/>
              </a:solidFill>
              <a:latin typeface="Calibri" pitchFamily="3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63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06EB013-B26D-4DD9-BFBA-C8C8476EC392}"/>
              </a:ext>
            </a:extLst>
          </p:cNvPr>
          <p:cNvSpPr/>
          <p:nvPr/>
        </p:nvSpPr>
        <p:spPr>
          <a:xfrm>
            <a:off x="0" y="188640"/>
            <a:ext cx="2880320" cy="360040"/>
          </a:xfrm>
          <a:prstGeom prst="rect">
            <a:avLst/>
          </a:prstGeom>
          <a:solidFill>
            <a:srgbClr val="0036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88640"/>
            <a:ext cx="8123436" cy="7280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0243B51-09E2-4DB4-B01E-A7B373C71DD9}"/>
              </a:ext>
            </a:extLst>
          </p:cNvPr>
          <p:cNvSpPr txBox="1"/>
          <p:nvPr/>
        </p:nvSpPr>
        <p:spPr>
          <a:xfrm>
            <a:off x="-28836" y="188640"/>
            <a:ext cx="222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INTRODUÇÃO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EF3B46A2-B8FA-4434-AEE2-80D1BC40408D}"/>
              </a:ext>
            </a:extLst>
          </p:cNvPr>
          <p:cNvSpPr txBox="1"/>
          <p:nvPr/>
        </p:nvSpPr>
        <p:spPr>
          <a:xfrm>
            <a:off x="180307" y="764704"/>
            <a:ext cx="8553894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As prestadoras do serviço público de transporte coletivo do STPP/RMR sob o regime de autorização são remuneradas através de tarifas cobradas do usuário do STPP. No mês de janeiro de 2022, a demanda representou 67% da demanda do período anterior à pandemia. 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Parecer PGE opinou pela possibilidade jurídica, em caráter emergencial, de aquisição antecipada de créditos eletrônicos do Vale Transporte até o fim do período de calamidade pública, com o objetivo de se estabelecer nível de serviço de transporte </a:t>
            </a:r>
            <a:r>
              <a:rPr lang="pt-BR" dirty="0" smtClean="0"/>
              <a:t>em </a:t>
            </a:r>
            <a:r>
              <a:rPr lang="pt-BR" dirty="0"/>
              <a:t>patamares superiores à demanda de </a:t>
            </a:r>
            <a:r>
              <a:rPr lang="pt-BR" dirty="0" smtClean="0"/>
              <a:t>passageiros, quando comparado ao período pretérito à pandemia. </a:t>
            </a: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Com base nesse entendimento, foi editada a Portaria n. 26, de 16 de março de 2021</a:t>
            </a:r>
            <a:r>
              <a:rPr lang="pt-BR" dirty="0" smtClean="0"/>
              <a:t>, e suas subsequentes, </a:t>
            </a:r>
            <a:r>
              <a:rPr lang="pt-BR" dirty="0"/>
              <a:t>que </a:t>
            </a:r>
            <a:r>
              <a:rPr lang="pt-BR" dirty="0" smtClean="0"/>
              <a:t>viabilizaram </a:t>
            </a:r>
            <a:r>
              <a:rPr lang="pt-BR" dirty="0"/>
              <a:t>o </a:t>
            </a:r>
            <a:r>
              <a:rPr lang="pt-BR" dirty="0" smtClean="0"/>
              <a:t>incremento de mais de 300 veículos no ano de 2021.</a:t>
            </a: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Esses créditos  estão sendo utilizados gradativamente pelos servidores do Estado e para aquisição do VEM Social.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A reedição dessa norma em 2022, por meio de Resolução, permitirá aumentar a oferta de serviço para </a:t>
            </a:r>
            <a:r>
              <a:rPr lang="pt-BR" dirty="0" smtClean="0"/>
              <a:t> até 100</a:t>
            </a:r>
            <a:r>
              <a:rPr lang="pt-BR" dirty="0"/>
              <a:t>% do período anterior à pandemia.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en-US" b="1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3077453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06EB013-B26D-4DD9-BFBA-C8C8476EC392}"/>
              </a:ext>
            </a:extLst>
          </p:cNvPr>
          <p:cNvSpPr/>
          <p:nvPr/>
        </p:nvSpPr>
        <p:spPr>
          <a:xfrm>
            <a:off x="0" y="188640"/>
            <a:ext cx="2880320" cy="360040"/>
          </a:xfrm>
          <a:prstGeom prst="rect">
            <a:avLst/>
          </a:prstGeom>
          <a:solidFill>
            <a:srgbClr val="0036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88640"/>
            <a:ext cx="8123436" cy="7280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0243B51-09E2-4DB4-B01E-A7B373C71DD9}"/>
              </a:ext>
            </a:extLst>
          </p:cNvPr>
          <p:cNvSpPr txBox="1"/>
          <p:nvPr/>
        </p:nvSpPr>
        <p:spPr>
          <a:xfrm>
            <a:off x="-28836" y="188640"/>
            <a:ext cx="288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METODOLOGIA DE CÁLCULO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EF3B46A2-B8FA-4434-AEE2-80D1BC40408D}"/>
              </a:ext>
            </a:extLst>
          </p:cNvPr>
          <p:cNvSpPr txBox="1"/>
          <p:nvPr/>
        </p:nvSpPr>
        <p:spPr>
          <a:xfrm>
            <a:off x="161510" y="1142984"/>
            <a:ext cx="85538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/>
            <a:r>
              <a:rPr lang="pt-BR" dirty="0"/>
              <a:t>    Os custos paramétricos são baseados na planilha tarifária aprovada no Conselho Superior de Transportes Metropolitano – CSTM, com os seguintes ajustes :</a:t>
            </a:r>
          </a:p>
          <a:p>
            <a:pPr marL="285750" indent="-285750" algn="just"/>
            <a:endParaRPr lang="pt-BR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Redução da Taxa de Remuneração  de 12</a:t>
            </a:r>
            <a:r>
              <a:rPr lang="pt-BR" dirty="0" smtClean="0"/>
              <a:t>% para 4,11%  (veículos  e almoxarifado) e de 5% para </a:t>
            </a:r>
            <a:r>
              <a:rPr lang="pt-BR" dirty="0"/>
              <a:t>4,11</a:t>
            </a:r>
            <a:r>
              <a:rPr lang="pt-BR" dirty="0" smtClean="0"/>
              <a:t>% (instalações e equipamentos)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Quantitativo e composição de veículos correspondente apenas às empresas permissionárias</a:t>
            </a:r>
            <a:r>
              <a:rPr lang="pt-BR" dirty="0" smtClean="0"/>
              <a:t>. Preço do Veículo Padrão  com Rodagem passa de R$456.395,54 para R$408.924,32.</a:t>
            </a: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pt-BR" dirty="0"/>
              <a:t>Rendimento do óleo diesel correspondente, a média do rendimento, dos veículos operados pelas empresas </a:t>
            </a:r>
            <a:r>
              <a:rPr lang="pt-BR" dirty="0" smtClean="0"/>
              <a:t>permissionárias, passando de 2,42 km/litro para 2,53 km/litro.</a:t>
            </a:r>
            <a:endParaRPr lang="pt-BR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en-US" b="1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3077453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="" xmlns:a16="http://schemas.microsoft.com/office/drawing/2014/main" id="{706EB013-B26D-4DD9-BFBA-C8C8476EC392}"/>
              </a:ext>
            </a:extLst>
          </p:cNvPr>
          <p:cNvSpPr/>
          <p:nvPr/>
        </p:nvSpPr>
        <p:spPr>
          <a:xfrm>
            <a:off x="0" y="188640"/>
            <a:ext cx="2880320" cy="360040"/>
          </a:xfrm>
          <a:prstGeom prst="rect">
            <a:avLst/>
          </a:prstGeom>
          <a:solidFill>
            <a:srgbClr val="0036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88640"/>
            <a:ext cx="8123436" cy="72802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  <a:p>
            <a:pPr eaLnBrk="1" hangingPunct="1">
              <a:spcBef>
                <a:spcPts val="1063"/>
              </a:spcBef>
              <a:buClrTx/>
              <a:buSzPct val="45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t-BR" sz="1600" b="1" dirty="0">
              <a:solidFill>
                <a:srgbClr val="4F81BD"/>
              </a:solidFill>
              <a:latin typeface="Calibri" pitchFamily="32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="" xmlns:a16="http://schemas.microsoft.com/office/drawing/2014/main" id="{00243B51-09E2-4DB4-B01E-A7B373C71DD9}"/>
              </a:ext>
            </a:extLst>
          </p:cNvPr>
          <p:cNvSpPr txBox="1"/>
          <p:nvPr/>
        </p:nvSpPr>
        <p:spPr>
          <a:xfrm>
            <a:off x="-28836" y="188640"/>
            <a:ext cx="2886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bg1"/>
                </a:solidFill>
              </a:rPr>
              <a:t>ATUALIZAÇÃO DOS CUSTOS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EF3B46A2-B8FA-4434-AEE2-80D1BC40408D}"/>
              </a:ext>
            </a:extLst>
          </p:cNvPr>
          <p:cNvSpPr txBox="1"/>
          <p:nvPr/>
        </p:nvSpPr>
        <p:spPr>
          <a:xfrm>
            <a:off x="161510" y="1142984"/>
            <a:ext cx="8553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en-US" b="1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pt-BR" b="1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928662" y="2071680"/>
          <a:ext cx="7643866" cy="2071700"/>
        </p:xfrm>
        <a:graphic>
          <a:graphicData uri="http://schemas.openxmlformats.org/drawingml/2006/table">
            <a:tbl>
              <a:tblPr/>
              <a:tblGrid>
                <a:gridCol w="21648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864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24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1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Portaria</a:t>
                      </a:r>
                      <a:r>
                        <a:rPr lang="pt-BR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nº 026/2021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Proposto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 Fixo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R$ 19.655,18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R$ 19.921,32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Custo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R$ 3.460,35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R$ 3.402,53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179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Custo </a:t>
                      </a:r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Variável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R$ 1,7252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R$ 2,4182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CaixaDeTexto 8">
            <a:extLst>
              <a:ext uri="{FF2B5EF4-FFF2-40B4-BE49-F238E27FC236}">
                <a16:creationId xmlns="" xmlns:a16="http://schemas.microsoft.com/office/drawing/2014/main" id="{EF3B46A2-B8FA-4434-AEE2-80D1BC40408D}"/>
              </a:ext>
            </a:extLst>
          </p:cNvPr>
          <p:cNvSpPr txBox="1"/>
          <p:nvPr/>
        </p:nvSpPr>
        <p:spPr>
          <a:xfrm>
            <a:off x="899592" y="4365104"/>
            <a:ext cx="82444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 </a:t>
            </a:r>
            <a:r>
              <a:rPr lang="pt-BR" dirty="0" smtClean="0"/>
              <a:t>A data base do custo variável é de novembro/21.</a:t>
            </a:r>
          </a:p>
          <a:p>
            <a:endParaRPr lang="pt-BR" dirty="0" smtClean="0"/>
          </a:p>
          <a:p>
            <a:r>
              <a:rPr lang="pt-BR" dirty="0" smtClean="0"/>
              <a:t> Pela grande variação de preços , o óleo diesel é ajustado mensalmente pelo </a:t>
            </a:r>
            <a:r>
              <a:rPr lang="pt-BR" dirty="0" smtClean="0"/>
              <a:t>custo de </a:t>
            </a:r>
            <a:r>
              <a:rPr lang="pt-BR" dirty="0" smtClean="0"/>
              <a:t>aquisição </a:t>
            </a:r>
            <a:r>
              <a:rPr lang="pt-BR" dirty="0" smtClean="0"/>
              <a:t>no mês de </a:t>
            </a:r>
            <a:r>
              <a:rPr lang="pt-BR" dirty="0" smtClean="0"/>
              <a:t>apuração.</a:t>
            </a:r>
            <a:endParaRPr lang="pt-BR" dirty="0"/>
          </a:p>
          <a:p>
            <a:pPr marL="285750" indent="-285750" algn="just"/>
            <a:endParaRPr lang="pt-BR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pt-BR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en-US" b="1" dirty="0"/>
          </a:p>
          <a:p>
            <a:pPr marL="285750" indent="-285750" algn="ctr">
              <a:buFont typeface="Courier New" panose="02070309020205020404" pitchFamily="49" charset="0"/>
              <a:buChar char="o"/>
            </a:pPr>
            <a:endParaRPr lang="pt-BR" b="1" dirty="0"/>
          </a:p>
        </p:txBody>
      </p:sp>
    </p:spTree>
    <p:extLst>
      <p:ext uri="{BB962C8B-B14F-4D97-AF65-F5344CB8AC3E}">
        <p14:creationId xmlns="" xmlns:p14="http://schemas.microsoft.com/office/powerpoint/2010/main" val="307745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490425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4396</TotalTime>
  <Words>360</Words>
  <Application>Microsoft Office PowerPoint</Application>
  <PresentationFormat>Apresentação na tela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 Sandes</dc:creator>
  <cp:lastModifiedBy>gr</cp:lastModifiedBy>
  <cp:revision>480</cp:revision>
  <dcterms:created xsi:type="dcterms:W3CDTF">2020-05-08T03:12:00Z</dcterms:created>
  <dcterms:modified xsi:type="dcterms:W3CDTF">2022-02-11T10:44:33Z</dcterms:modified>
</cp:coreProperties>
</file>