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322" r:id="rId3"/>
    <p:sldId id="280" r:id="rId4"/>
    <p:sldId id="334" r:id="rId5"/>
    <p:sldId id="338" r:id="rId6"/>
    <p:sldId id="335" r:id="rId7"/>
    <p:sldId id="345" r:id="rId8"/>
    <p:sldId id="346" r:id="rId9"/>
    <p:sldId id="347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Correia" initials="MC" lastIdx="1" clrIdx="0">
    <p:extLst>
      <p:ext uri="{19B8F6BF-5375-455C-9EA6-DF929625EA0E}">
        <p15:presenceInfo xmlns:p15="http://schemas.microsoft.com/office/powerpoint/2012/main" xmlns="" userId="c3504279f97ef6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68A"/>
    <a:srgbClr val="20409A"/>
    <a:srgbClr val="006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>
        <p:scale>
          <a:sx n="90" d="100"/>
          <a:sy n="90" d="100"/>
        </p:scale>
        <p:origin x="-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rce\Desktop\DEMANDA%20PEQ_CAT_RECEITA%20%20angelusa%202022%20(2)%20(version%20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rce\Downloads\DEMANDA%20PEQ_CAT_RECEITA%20%20angelu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Passageiros Equivalentes</a:t>
            </a:r>
            <a:r>
              <a:rPr lang="pt-BR" baseline="0"/>
              <a:t> - COVID-19</a:t>
            </a:r>
            <a:endParaRPr lang="pt-BR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CATRACADO!$Z$33:$AF$33</c:f>
              <c:numCache>
                <c:formatCode>mmm\-yy</c:formatCode>
                <c:ptCount val="7"/>
                <c:pt idx="0">
                  <c:v>43891</c:v>
                </c:pt>
                <c:pt idx="1">
                  <c:v>43952</c:v>
                </c:pt>
                <c:pt idx="2">
                  <c:v>44136</c:v>
                </c:pt>
                <c:pt idx="3">
                  <c:v>44197</c:v>
                </c:pt>
                <c:pt idx="4">
                  <c:v>44256</c:v>
                </c:pt>
                <c:pt idx="5">
                  <c:v>44501</c:v>
                </c:pt>
                <c:pt idx="6">
                  <c:v>44562</c:v>
                </c:pt>
              </c:numCache>
            </c:numRef>
          </c:cat>
          <c:val>
            <c:numRef>
              <c:f>CATRACADO!$Z$34:$AF$34</c:f>
              <c:numCache>
                <c:formatCode>#,##0</c:formatCode>
                <c:ptCount val="7"/>
                <c:pt idx="0">
                  <c:v>5690093.5</c:v>
                </c:pt>
                <c:pt idx="1">
                  <c:v>1639560</c:v>
                </c:pt>
                <c:pt idx="2">
                  <c:v>3938380</c:v>
                </c:pt>
                <c:pt idx="3">
                  <c:v>3662232.5</c:v>
                </c:pt>
                <c:pt idx="4">
                  <c:v>2694021.5</c:v>
                </c:pt>
                <c:pt idx="5">
                  <c:v>4543087</c:v>
                </c:pt>
                <c:pt idx="6">
                  <c:v>3816721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7C-4AE6-B3A6-F458293AF8E0}"/>
            </c:ext>
          </c:extLst>
        </c:ser>
        <c:dLbls>
          <c:showVal val="1"/>
        </c:dLbls>
        <c:marker val="1"/>
        <c:axId val="37503360"/>
        <c:axId val="37504896"/>
      </c:lineChart>
      <c:dateAx>
        <c:axId val="37503360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504896"/>
        <c:crosses val="autoZero"/>
        <c:auto val="1"/>
        <c:lblOffset val="100"/>
        <c:baseTimeUnit val="months"/>
      </c:dateAx>
      <c:valAx>
        <c:axId val="37504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5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51-44E8-B34A-A4955B439FEB}"/>
              </c:ext>
            </c:extLst>
          </c:dPt>
          <c:dPt>
            <c:idx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51-44E8-B34A-A4955B439FEB}"/>
              </c:ext>
            </c:extLst>
          </c:dPt>
          <c:dPt>
            <c:idx val="2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51-44E8-B34A-A4955B439FEB}"/>
              </c:ext>
            </c:extLst>
          </c:dPt>
          <c:dPt>
            <c:idx val="3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51-44E8-B34A-A4955B439FEB}"/>
              </c:ext>
            </c:extLst>
          </c:dPt>
          <c:dPt>
            <c:idx val="4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51-44E8-B34A-A4955B439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'POR TIPO DE VEM'!$XI$2:$XI$6</c:f>
              <c:strCache>
                <c:ptCount val="5"/>
                <c:pt idx="0">
                  <c:v>Vale Transporte</c:v>
                </c:pt>
                <c:pt idx="1">
                  <c:v>Vem Comum e Dinheiro</c:v>
                </c:pt>
                <c:pt idx="2">
                  <c:v>Passe Livre</c:v>
                </c:pt>
                <c:pt idx="3">
                  <c:v>Meia-Entrada Estudante</c:v>
                </c:pt>
                <c:pt idx="4">
                  <c:v>Gratuidades</c:v>
                </c:pt>
              </c:strCache>
            </c:strRef>
          </c:cat>
          <c:val>
            <c:numRef>
              <c:f>'POR TIPO DE VEM'!$XK$2:$XK$6</c:f>
              <c:numCache>
                <c:formatCode>0%</c:formatCode>
                <c:ptCount val="5"/>
                <c:pt idx="0">
                  <c:v>0.46532771266916401</c:v>
                </c:pt>
                <c:pt idx="1">
                  <c:v>0.34022074018013354</c:v>
                </c:pt>
                <c:pt idx="2">
                  <c:v>4.1550390032699613E-2</c:v>
                </c:pt>
                <c:pt idx="3">
                  <c:v>7.7502954046650044E-2</c:v>
                </c:pt>
                <c:pt idx="4">
                  <c:v>7.5398203071353323E-2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E51-44E8-B34A-A4955B439FE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18166235497637"/>
          <c:y val="4.2328630152205407E-2"/>
          <c:w val="0.61935499230244262"/>
          <c:h val="0.276042384179535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0FD1-443E-403A-B41E-A04D979C117A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8ABD-0F42-4DCF-9504-AF28D7EA5A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90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20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069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46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014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913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78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701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25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17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56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D83B-85B2-4EBC-832D-DE1118E58513}" type="datetimeFigureOut">
              <a:rPr lang="pt-BR" smtClean="0"/>
              <a:pPr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66E2-7139-4340-93C9-4095BE8A03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42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erecife.pe.gov.br/sitegrctm/institucional/cstm/estudo-tarifario-cst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1772816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="1" dirty="0">
                <a:solidFill>
                  <a:srgbClr val="FFFFFF"/>
                </a:solidFill>
                <a:latin typeface="Calibri" pitchFamily="32" charset="0"/>
              </a:rPr>
              <a:t>Transporte Público e COVID-19 na RMR</a:t>
            </a:r>
            <a:endParaRPr lang="pt-BR" sz="2400" b="1" dirty="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3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904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06EB013-B26D-4DD9-BFBA-C8C8476EC392}"/>
              </a:ext>
            </a:extLst>
          </p:cNvPr>
          <p:cNvSpPr/>
          <p:nvPr/>
        </p:nvSpPr>
        <p:spPr>
          <a:xfrm>
            <a:off x="0" y="188640"/>
            <a:ext cx="288032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0243B51-09E2-4DB4-B01E-A7B373C71DD9}"/>
              </a:ext>
            </a:extLst>
          </p:cNvPr>
          <p:cNvSpPr txBox="1"/>
          <p:nvPr/>
        </p:nvSpPr>
        <p:spPr>
          <a:xfrm>
            <a:off x="-28836" y="188640"/>
            <a:ext cx="222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CENÁRIO NACIONAL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759A8B-CB51-4CFA-8ABF-3182525B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226" t="17800" r="39762" b="9400"/>
          <a:stretch/>
        </p:blipFill>
        <p:spPr>
          <a:xfrm>
            <a:off x="4355976" y="914903"/>
            <a:ext cx="4320480" cy="47801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F3B46A2-B8FA-4434-AEE2-80D1BC40408D}"/>
              </a:ext>
            </a:extLst>
          </p:cNvPr>
          <p:cNvSpPr txBox="1"/>
          <p:nvPr/>
        </p:nvSpPr>
        <p:spPr>
          <a:xfrm>
            <a:off x="161510" y="1816078"/>
            <a:ext cx="4068452" cy="322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 err="1"/>
              <a:t>Média</a:t>
            </a:r>
            <a:r>
              <a:rPr lang="en-US" dirty="0"/>
              <a:t> da </a:t>
            </a:r>
            <a:r>
              <a:rPr lang="en-US" dirty="0" err="1"/>
              <a:t>oferta</a:t>
            </a:r>
            <a:r>
              <a:rPr lang="en-US" dirty="0"/>
              <a:t> no </a:t>
            </a: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junho</a:t>
            </a:r>
            <a:r>
              <a:rPr lang="en-US" dirty="0"/>
              <a:t>/2021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83% do </a:t>
            </a:r>
            <a:r>
              <a:rPr lang="en-US" dirty="0" err="1"/>
              <a:t>serviço</a:t>
            </a:r>
            <a:r>
              <a:rPr lang="en-US" dirty="0"/>
              <a:t> anterior à </a:t>
            </a:r>
            <a:r>
              <a:rPr lang="en-US" dirty="0" err="1"/>
              <a:t>pandemia</a:t>
            </a:r>
            <a:endParaRPr lang="en-US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 err="1"/>
              <a:t>Média</a:t>
            </a:r>
            <a:r>
              <a:rPr lang="en-US" dirty="0"/>
              <a:t> da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56% da anterior à </a:t>
            </a:r>
            <a:r>
              <a:rPr lang="en-US" dirty="0" err="1"/>
              <a:t>pandemia</a:t>
            </a:r>
            <a:endParaRPr lang="en-US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Na RMR, 2022 se </a:t>
            </a:r>
            <a:r>
              <a:rPr lang="en-US" b="1" dirty="0" err="1"/>
              <a:t>iniciou</a:t>
            </a:r>
            <a:r>
              <a:rPr lang="en-US" b="1" dirty="0"/>
              <a:t> com </a:t>
            </a:r>
            <a:r>
              <a:rPr lang="en-US" b="1" dirty="0" err="1"/>
              <a:t>demanda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67% e </a:t>
            </a:r>
            <a:r>
              <a:rPr lang="en-US" b="1" dirty="0" err="1"/>
              <a:t>oferta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90%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07745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-28838" y="188640"/>
            <a:ext cx="928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PERNAMBUCO: REPERCUSSÃO DA COVID19 SOBRE PASSAGEIRO EQUIVALENTE DO STPP-RMR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D780C84-7CE7-4636-988E-19E1E9D328F2}"/>
              </a:ext>
            </a:extLst>
          </p:cNvPr>
          <p:cNvSpPr/>
          <p:nvPr/>
        </p:nvSpPr>
        <p:spPr>
          <a:xfrm>
            <a:off x="141464" y="692695"/>
            <a:ext cx="1982264" cy="369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PRÉ-QUARENTENA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33674BC2-67C9-4905-9893-8DEAFE16F00A}"/>
              </a:ext>
            </a:extLst>
          </p:cNvPr>
          <p:cNvSpPr/>
          <p:nvPr/>
        </p:nvSpPr>
        <p:spPr>
          <a:xfrm>
            <a:off x="2123728" y="692696"/>
            <a:ext cx="37444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JANEIRO/21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6892DD3-06B8-4C80-84EE-6684AB9CAFA3}"/>
              </a:ext>
            </a:extLst>
          </p:cNvPr>
          <p:cNvSpPr/>
          <p:nvPr/>
        </p:nvSpPr>
        <p:spPr>
          <a:xfrm>
            <a:off x="5868144" y="692696"/>
            <a:ext cx="3046363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JANEIRO/22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4BB772-351F-48F0-ABAB-D2E8FBF01CD1}"/>
              </a:ext>
            </a:extLst>
          </p:cNvPr>
          <p:cNvSpPr txBox="1"/>
          <p:nvPr/>
        </p:nvSpPr>
        <p:spPr>
          <a:xfrm>
            <a:off x="268425" y="1105580"/>
            <a:ext cx="264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DEMANDA: </a:t>
            </a:r>
            <a:r>
              <a:rPr lang="en-US" sz="1400" b="1" dirty="0">
                <a:solidFill>
                  <a:srgbClr val="00B050"/>
                </a:solidFill>
              </a:rPr>
              <a:t>100%</a:t>
            </a:r>
          </a:p>
          <a:p>
            <a:pPr algn="ctr"/>
            <a:r>
              <a:rPr lang="en-US" sz="1400" b="1" dirty="0"/>
              <a:t>FROTA:</a:t>
            </a:r>
            <a:r>
              <a:rPr lang="en-US" sz="1400" b="1" dirty="0">
                <a:solidFill>
                  <a:srgbClr val="00B050"/>
                </a:solidFill>
              </a:rPr>
              <a:t>100%</a:t>
            </a:r>
            <a:endParaRPr lang="pt-BR" sz="1400" b="1" dirty="0">
              <a:solidFill>
                <a:srgbClr val="00B050"/>
              </a:solidFill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1E85ACDB-D0E4-4D0E-9F05-002855EA7518}"/>
              </a:ext>
            </a:extLst>
          </p:cNvPr>
          <p:cNvSpPr txBox="1"/>
          <p:nvPr/>
        </p:nvSpPr>
        <p:spPr>
          <a:xfrm>
            <a:off x="3059832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DEMANDA: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64%</a:t>
            </a:r>
          </a:p>
          <a:p>
            <a:pPr algn="ctr"/>
            <a:r>
              <a:rPr lang="en-US" sz="1400" b="1" dirty="0"/>
              <a:t>FROTA: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75%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47BE9E9E-B604-4566-A033-C35CE1A4C6EC}"/>
              </a:ext>
            </a:extLst>
          </p:cNvPr>
          <p:cNvSpPr txBox="1"/>
          <p:nvPr/>
        </p:nvSpPr>
        <p:spPr>
          <a:xfrm>
            <a:off x="6372200" y="10527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DEMANDA: </a:t>
            </a:r>
            <a:r>
              <a:rPr lang="en-US" sz="1400" b="1" dirty="0">
                <a:solidFill>
                  <a:srgbClr val="0070C0"/>
                </a:solidFill>
              </a:rPr>
              <a:t>67%</a:t>
            </a:r>
          </a:p>
          <a:p>
            <a:pPr algn="ctr"/>
            <a:r>
              <a:rPr lang="en-US" sz="1400" b="1" dirty="0"/>
              <a:t>FROTA:</a:t>
            </a:r>
            <a:r>
              <a:rPr lang="en-US" sz="1400" b="1" dirty="0">
                <a:solidFill>
                  <a:srgbClr val="0070C0"/>
                </a:solidFill>
              </a:rPr>
              <a:t>90%</a:t>
            </a:r>
            <a:endParaRPr lang="pt-BR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08C6FACB-16EC-45DE-896E-2049625E2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0683370"/>
              </p:ext>
            </p:extLst>
          </p:nvPr>
        </p:nvGraphicFramePr>
        <p:xfrm>
          <a:off x="1938859" y="1879104"/>
          <a:ext cx="5310336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EA1669B-D18D-4F38-A500-D306B67F9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2334695"/>
              </p:ext>
            </p:extLst>
          </p:nvPr>
        </p:nvGraphicFramePr>
        <p:xfrm>
          <a:off x="1939603" y="5211553"/>
          <a:ext cx="5470003" cy="757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429">
                  <a:extLst>
                    <a:ext uri="{9D8B030D-6E8A-4147-A177-3AD203B41FA5}">
                      <a16:colId xmlns:a16="http://schemas.microsoft.com/office/drawing/2014/main" xmlns="" val="3352188056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3845362742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2084384760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3736963729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2268962137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1578101002"/>
                    </a:ext>
                  </a:extLst>
                </a:gridCol>
                <a:gridCol w="781429">
                  <a:extLst>
                    <a:ext uri="{9D8B030D-6E8A-4147-A177-3AD203B41FA5}">
                      <a16:colId xmlns:a16="http://schemas.microsoft.com/office/drawing/2014/main" xmlns="" val="1303007279"/>
                    </a:ext>
                  </a:extLst>
                </a:gridCol>
              </a:tblGrid>
              <a:tr h="2525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mar/20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</a:rPr>
                        <a:t>mai</a:t>
                      </a:r>
                      <a:r>
                        <a:rPr lang="pt-BR" sz="1400" u="none" strike="noStrike" dirty="0">
                          <a:effectLst/>
                        </a:rPr>
                        <a:t>/20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nov/20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</a:rPr>
                        <a:t>jan</a:t>
                      </a:r>
                      <a:r>
                        <a:rPr lang="pt-BR" sz="1400" u="none" strike="noStrike" dirty="0">
                          <a:effectLst/>
                        </a:rPr>
                        <a:t>/21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mar/21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nov/21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jan/22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44600973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5.690.094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1.639.560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3.938.380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3.662.233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2.694.022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4.543.087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3.816.721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2382974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0853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252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107504" y="1641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BALANÇO 2021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DEDD071-F79E-4D38-8B8A-0A698462EFCF}"/>
              </a:ext>
            </a:extLst>
          </p:cNvPr>
          <p:cNvSpPr txBox="1"/>
          <p:nvPr/>
        </p:nvSpPr>
        <p:spPr>
          <a:xfrm>
            <a:off x="-294051" y="533459"/>
            <a:ext cx="93610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Tarifa entrou em vigência em 07/02/2021, com frota prevista de 1.879 veículos;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Governo de PE investiu R$ 185 milhões em 2021 no reforço de frota, que alcançou </a:t>
            </a:r>
            <a:r>
              <a:rPr lang="pt-BR" sz="1600" b="1" dirty="0" smtClean="0"/>
              <a:t> 2.184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/>
              <a:t>veículos </a:t>
            </a:r>
            <a:r>
              <a:rPr lang="pt-BR" sz="1600" b="1" dirty="0"/>
              <a:t>em </a:t>
            </a:r>
            <a:r>
              <a:rPr lang="pt-BR" sz="1600" b="1" dirty="0" smtClean="0"/>
              <a:t>2021, </a:t>
            </a:r>
            <a:r>
              <a:rPr lang="pt-BR" sz="1600" b="1" dirty="0"/>
              <a:t>aumento de mais de 300 veículos</a:t>
            </a:r>
          </a:p>
          <a:p>
            <a:pPr lvl="1"/>
            <a:endParaRPr lang="pt-BR" sz="1600" b="1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Contratos de concessão</a:t>
            </a:r>
            <a:r>
              <a:rPr lang="pt-BR" sz="1600" b="1" strike="sngStrike" dirty="0"/>
              <a:t> </a:t>
            </a:r>
            <a:r>
              <a:rPr lang="pt-BR" sz="1600" b="1" strike="sngStrike" dirty="0" smtClean="0"/>
              <a:t> </a:t>
            </a:r>
            <a:r>
              <a:rPr lang="pt-BR" sz="1600" dirty="0" smtClean="0"/>
              <a:t>passaram </a:t>
            </a:r>
            <a:r>
              <a:rPr lang="pt-BR" sz="1600" dirty="0"/>
              <a:t>a prever regime específico para garantir maior </a:t>
            </a:r>
            <a:r>
              <a:rPr lang="pt-BR" sz="1600" dirty="0" smtClean="0"/>
              <a:t>oferta;</a:t>
            </a:r>
            <a:endParaRPr lang="pt-BR" sz="16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Aquisição antecipada de créditos do Vem Trabalhador </a:t>
            </a:r>
            <a:r>
              <a:rPr lang="pt-BR" sz="1600" dirty="0"/>
              <a:t>para funcionários públicos até o fim da pandemia, nos moldes realizados por outras capitais.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Implantação do </a:t>
            </a:r>
            <a:r>
              <a:rPr lang="pt-BR" sz="1600" b="1" dirty="0"/>
              <a:t>Horário-Social, </a:t>
            </a:r>
            <a:r>
              <a:rPr lang="pt-BR" sz="1600" dirty="0"/>
              <a:t>com descontos no fora-pico de R$ 0,40 no Anel A e R$ 0,50 no Anel 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Implantação do </a:t>
            </a:r>
            <a:r>
              <a:rPr lang="pt-BR" sz="1600" b="1" dirty="0"/>
              <a:t>VEM SOCIAL</a:t>
            </a:r>
            <a:r>
              <a:rPr lang="pt-BR" sz="1600" dirty="0"/>
              <a:t>, com créditos gratuitos para desempregados na pandemia, alcançando </a:t>
            </a:r>
            <a:r>
              <a:rPr lang="pt-BR" sz="1600" b="1" dirty="0"/>
              <a:t>31 mil viagens/mês em novembro/21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Assinatura de </a:t>
            </a:r>
            <a:r>
              <a:rPr lang="pt-BR" sz="1600" b="1" dirty="0"/>
              <a:t>Contrato de PPP para os Terminais e Estações </a:t>
            </a:r>
            <a:r>
              <a:rPr lang="pt-BR" sz="1600" dirty="0"/>
              <a:t>em dezembro/21, com requalificação em 4 anos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Início de modelagem da nova licitação do STTP/RMR</a:t>
            </a:r>
            <a:r>
              <a:rPr lang="pt-BR" sz="1600" dirty="0"/>
              <a:t>, com início de diálogo público </a:t>
            </a:r>
            <a:r>
              <a:rPr lang="pt-BR" sz="1600" dirty="0" smtClean="0"/>
              <a:t>até março /22</a:t>
            </a:r>
            <a:r>
              <a:rPr lang="pt-BR" sz="1600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lv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34091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1772816"/>
            <a:ext cx="619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="1" dirty="0">
                <a:solidFill>
                  <a:srgbClr val="FFFFFF"/>
                </a:solidFill>
                <a:latin typeface="Calibri" pitchFamily="32" charset="0"/>
              </a:rPr>
              <a:t>Revisão tarifária 2022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FFFFFF"/>
                </a:solidFill>
                <a:latin typeface="Calibri" pitchFamily="32" charset="0"/>
              </a:rPr>
              <a:t>Conselho Superior de Transportes Metropolitano – 11/02/2022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400" b="1" dirty="0">
              <a:solidFill>
                <a:srgbClr val="FFFFF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8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107504" y="1641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REVISÃO TARIFÁRIA </a:t>
            </a:r>
            <a:r>
              <a:rPr lang="en-US" b="1" dirty="0" smtClean="0">
                <a:solidFill>
                  <a:schemeClr val="bg1"/>
                </a:solidFill>
              </a:rPr>
              <a:t>2022 </a:t>
            </a:r>
            <a:r>
              <a:rPr lang="en-US" b="1" dirty="0">
                <a:solidFill>
                  <a:schemeClr val="bg1"/>
                </a:solidFill>
              </a:rPr>
              <a:t>– PREMISSAS E RESULTADOS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DEDD071-F79E-4D38-8B8A-0A698462EFCF}"/>
              </a:ext>
            </a:extLst>
          </p:cNvPr>
          <p:cNvSpPr txBox="1"/>
          <p:nvPr/>
        </p:nvSpPr>
        <p:spPr>
          <a:xfrm>
            <a:off x="107504" y="941174"/>
            <a:ext cx="892899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Premissas para estudo tarifário apresentado pelo CTM: </a:t>
            </a:r>
            <a:r>
              <a:rPr lang="pt-BR" sz="1600" dirty="0">
                <a:hlinkClick r:id="rId3"/>
              </a:rPr>
              <a:t>Estudo Tarifário CSTM – Grande Recife Consórcio de Transporte</a:t>
            </a:r>
            <a:endParaRPr lang="pt-BR" sz="1600" b="1" u="sng" dirty="0"/>
          </a:p>
          <a:p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Revisão da tarifa </a:t>
            </a:r>
            <a:r>
              <a:rPr lang="pt-BR" sz="1600" dirty="0" smtClean="0"/>
              <a:t>pública de 9,69%, abaixo do </a:t>
            </a:r>
            <a:r>
              <a:rPr lang="pt-BR" sz="1600" dirty="0"/>
              <a:t>IPCA </a:t>
            </a:r>
            <a:r>
              <a:rPr lang="pt-BR" sz="1600" dirty="0" smtClean="0"/>
              <a:t>de dezembro de 2020 a novembro de 2021</a:t>
            </a:r>
            <a:r>
              <a:rPr lang="pt-BR" sz="1600" b="1" dirty="0" smtClean="0"/>
              <a:t>, </a:t>
            </a:r>
            <a:r>
              <a:rPr lang="pt-BR" sz="1600" b="1" dirty="0"/>
              <a:t>mesmo com impacto do Diesel de quase 60</a:t>
            </a:r>
            <a:r>
              <a:rPr lang="pt-BR" sz="1600" b="1" dirty="0" smtClean="0"/>
              <a:t>%.</a:t>
            </a: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Viabilizar ampliação de mais de </a:t>
            </a:r>
            <a:r>
              <a:rPr lang="pt-BR" sz="1600" b="1" dirty="0"/>
              <a:t>200 veículos </a:t>
            </a:r>
            <a:r>
              <a:rPr lang="pt-BR" sz="1600" dirty="0"/>
              <a:t>na frota ao longo de 2022, chegando a 100% da frota anterior à COVID-19 e reforçando saída da pandemia:</a:t>
            </a:r>
          </a:p>
          <a:p>
            <a:pPr lvl="1"/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600" dirty="0"/>
              <a:t>Intensificar </a:t>
            </a:r>
            <a:r>
              <a:rPr lang="pt-BR" sz="1600" b="1" dirty="0"/>
              <a:t>política pública de Horário Social </a:t>
            </a:r>
            <a:r>
              <a:rPr lang="pt-BR" sz="1600" dirty="0"/>
              <a:t>(entre 9 e 11 horas da manhã e entre 13:30 e 15:30 horas da tarde), com objetivos 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1600" dirty="0"/>
              <a:t>Ampliar uso do Sistema fora do horário de pico, reduzindo pressão no pico;</a:t>
            </a:r>
          </a:p>
          <a:p>
            <a:pPr lvl="2"/>
            <a:endParaRPr lang="pt-BR" sz="16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1600" dirty="0"/>
              <a:t>Reduzir custos com passagens para usuários que não têm Vale-Transporte ou outros benefícios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Desconto de R$ 1,00 em cada anel</a:t>
            </a:r>
            <a:r>
              <a:rPr lang="pt-BR" sz="1600" dirty="0"/>
              <a:t>, alcançando, no </a:t>
            </a:r>
            <a:r>
              <a:rPr lang="pt-BR" sz="1600" b="1" dirty="0"/>
              <a:t>ANEL A, tarifa de R$ 3,10 no horário fora-pico</a:t>
            </a:r>
            <a:r>
              <a:rPr lang="pt-BR" sz="1600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lvl="1"/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lv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1196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107504" y="1641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REVISÃO TARIFÁRIA </a:t>
            </a:r>
            <a:r>
              <a:rPr lang="en-US" b="1" dirty="0" smtClean="0">
                <a:solidFill>
                  <a:schemeClr val="bg1"/>
                </a:solidFill>
              </a:rPr>
              <a:t>2022– </a:t>
            </a:r>
            <a:r>
              <a:rPr lang="en-US" b="1" dirty="0">
                <a:solidFill>
                  <a:schemeClr val="bg1"/>
                </a:solidFill>
              </a:rPr>
              <a:t>HORÁRIO SOCIAL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E9A1F9BB-21E1-4226-AC1B-5A8811C9B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0642541"/>
              </p:ext>
            </p:extLst>
          </p:nvPr>
        </p:nvGraphicFramePr>
        <p:xfrm>
          <a:off x="1180890" y="941174"/>
          <a:ext cx="6552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6C25294-3606-4A86-97B6-705CACF4DE8C}"/>
              </a:ext>
            </a:extLst>
          </p:cNvPr>
          <p:cNvSpPr txBox="1"/>
          <p:nvPr/>
        </p:nvSpPr>
        <p:spPr>
          <a:xfrm>
            <a:off x="238052" y="486916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66% da </a:t>
            </a:r>
            <a:r>
              <a:rPr lang="en-US" b="1" dirty="0" err="1"/>
              <a:t>demanda</a:t>
            </a:r>
            <a:r>
              <a:rPr lang="en-US" b="1" dirty="0"/>
              <a:t> </a:t>
            </a:r>
            <a:r>
              <a:rPr lang="en-US" b="1" dirty="0" err="1"/>
              <a:t>possuem</a:t>
            </a:r>
            <a:r>
              <a:rPr lang="en-US" b="1" dirty="0"/>
              <a:t> Vale-</a:t>
            </a:r>
            <a:r>
              <a:rPr lang="en-US" b="1" dirty="0" err="1"/>
              <a:t>Transporte</a:t>
            </a:r>
            <a:r>
              <a:rPr lang="en-US" b="1" dirty="0"/>
              <a:t>, </a:t>
            </a:r>
            <a:r>
              <a:rPr lang="en-US" b="1" dirty="0" err="1"/>
              <a:t>Gratuidade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Meia</a:t>
            </a:r>
            <a:r>
              <a:rPr lang="en-US" b="1" dirty="0"/>
              <a:t>-Entrada</a:t>
            </a:r>
          </a:p>
          <a:p>
            <a:pPr algn="ctr"/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b="1" dirty="0"/>
              <a:t>34% da </a:t>
            </a:r>
            <a:r>
              <a:rPr lang="en-US" b="1" dirty="0" err="1"/>
              <a:t>demanda</a:t>
            </a:r>
            <a:r>
              <a:rPr lang="en-US" b="1" dirty="0"/>
              <a:t> é de </a:t>
            </a:r>
            <a:r>
              <a:rPr lang="en-US" b="1" dirty="0" err="1"/>
              <a:t>pagantes</a:t>
            </a:r>
            <a:r>
              <a:rPr lang="en-US" b="1" dirty="0"/>
              <a:t>/Vem </a:t>
            </a:r>
            <a:r>
              <a:rPr lang="en-US" b="1" dirty="0" err="1"/>
              <a:t>Comum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302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107504" y="1641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REVISÃO TARIFÁRIA </a:t>
            </a:r>
            <a:r>
              <a:rPr lang="en-US" b="1" dirty="0" smtClean="0">
                <a:solidFill>
                  <a:schemeClr val="bg1"/>
                </a:solidFill>
              </a:rPr>
              <a:t>2022 </a:t>
            </a:r>
            <a:r>
              <a:rPr lang="en-US" b="1" dirty="0">
                <a:solidFill>
                  <a:schemeClr val="bg1"/>
                </a:solidFill>
              </a:rPr>
              <a:t>– PRINCIPAIS IMPACTOS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921DFA4-FE62-4A5A-AB45-C8E55B39C79F}"/>
              </a:ext>
            </a:extLst>
          </p:cNvPr>
          <p:cNvSpPr txBox="1"/>
          <p:nvPr/>
        </p:nvSpPr>
        <p:spPr>
          <a:xfrm>
            <a:off x="107504" y="941174"/>
            <a:ext cx="892899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/>
              <a:t>Variação do </a:t>
            </a:r>
            <a:r>
              <a:rPr lang="pt-BR" sz="1600" b="1" dirty="0"/>
              <a:t>Diesel </a:t>
            </a:r>
            <a:r>
              <a:rPr lang="pt-BR" sz="1600" dirty="0"/>
              <a:t>de </a:t>
            </a:r>
            <a:r>
              <a:rPr lang="pt-BR" sz="1600" b="1" dirty="0"/>
              <a:t>59,59%</a:t>
            </a:r>
            <a:r>
              <a:rPr lang="pt-BR" sz="1600" dirty="0"/>
              <a:t> até novembro/2021;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/>
              <a:t>Variação de </a:t>
            </a:r>
            <a:r>
              <a:rPr lang="pt-BR" sz="1600" b="1" dirty="0"/>
              <a:t>salários</a:t>
            </a:r>
            <a:r>
              <a:rPr lang="pt-BR" sz="1600" dirty="0"/>
              <a:t> da mão-de-obra de </a:t>
            </a:r>
            <a:r>
              <a:rPr lang="pt-BR" sz="1600" b="1" dirty="0"/>
              <a:t>9,22%;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/>
              <a:t>Ampliação da frota de </a:t>
            </a:r>
            <a:r>
              <a:rPr lang="pt-BR" sz="1600" b="1" dirty="0"/>
              <a:t>1.879 veículos da tarifa de 2021 </a:t>
            </a:r>
            <a:r>
              <a:rPr lang="pt-BR" sz="1600" dirty="0" smtClean="0"/>
              <a:t>para até </a:t>
            </a:r>
            <a:r>
              <a:rPr lang="pt-BR" sz="1600" b="1" dirty="0" smtClean="0"/>
              <a:t>2.440 </a:t>
            </a:r>
            <a:r>
              <a:rPr lang="pt-BR" sz="1600" b="1" dirty="0"/>
              <a:t>veículos para o ano de 2022</a:t>
            </a:r>
            <a:r>
              <a:rPr lang="pt-BR" sz="1600" dirty="0"/>
              <a:t>. Atualmente</a:t>
            </a:r>
            <a:r>
              <a:rPr lang="pt-BR" sz="1600" b="1" dirty="0"/>
              <a:t>, frota já está </a:t>
            </a:r>
            <a:r>
              <a:rPr lang="pt-BR" sz="1600" b="1" dirty="0" smtClean="0"/>
              <a:t>em 2.184 </a:t>
            </a:r>
            <a:r>
              <a:rPr lang="pt-BR" sz="1600" dirty="0" smtClean="0"/>
              <a:t>;</a:t>
            </a: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 smtClean="0"/>
              <a:t>Aumento</a:t>
            </a:r>
            <a:r>
              <a:rPr lang="pt-BR" sz="1600" dirty="0" smtClean="0"/>
              <a:t> do </a:t>
            </a:r>
            <a:r>
              <a:rPr lang="pt-BR" sz="1600" b="1" dirty="0"/>
              <a:t>desconto </a:t>
            </a:r>
            <a:r>
              <a:rPr lang="pt-BR" sz="1600" b="1"/>
              <a:t>fora-pico </a:t>
            </a:r>
            <a:r>
              <a:rPr lang="pt-BR" sz="1600" b="1" smtClean="0"/>
              <a:t>para</a:t>
            </a:r>
            <a:r>
              <a:rPr lang="pt-BR" sz="1600" b="1" smtClean="0"/>
              <a:t> </a:t>
            </a:r>
            <a:r>
              <a:rPr lang="pt-BR" sz="1600" b="1" dirty="0"/>
              <a:t>R$ </a:t>
            </a:r>
            <a:r>
              <a:rPr lang="pt-BR" sz="1600" b="1" dirty="0" smtClean="0"/>
              <a:t>1,00 </a:t>
            </a:r>
            <a:r>
              <a:rPr lang="pt-BR" sz="1600" dirty="0"/>
              <a:t>no Anel A e no Anel B.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dirty="0"/>
              <a:t>A </a:t>
            </a:r>
            <a:r>
              <a:rPr lang="pt-BR" sz="1600" b="1" dirty="0"/>
              <a:t>tarifa técnica calculada </a:t>
            </a:r>
            <a:r>
              <a:rPr lang="pt-BR" sz="1600" dirty="0"/>
              <a:t>para implantação desses efeitos é de R$ 4,45 no Anel A e R$ 6,10 no Anel B, o que representaria uma ampliação de 19,28%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600" dirty="0"/>
              <a:t>Com a </a:t>
            </a:r>
            <a:r>
              <a:rPr lang="pt-BR" sz="1600" b="1" dirty="0"/>
              <a:t>manutenção de subsídios e aquisição de vales pelo Governo do Estado, a tarifa pública proposta é de R$ 4,10 para o Anel A e R$ 5,60 para o Anel B, sendo no fora-pico R$ 3,10 no Anel A e R$ 4,60 no Anel B</a:t>
            </a:r>
            <a:r>
              <a:rPr lang="pt-BR" sz="16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dirty="0"/>
              <a:t>A proposta representa uma revisão de 9,69%, abaixo da inflação </a:t>
            </a:r>
            <a:r>
              <a:rPr lang="pt-BR" sz="1600" b="1" dirty="0" smtClean="0"/>
              <a:t>do ano de 2022, que foi </a:t>
            </a:r>
            <a:r>
              <a:rPr lang="pt-BR" sz="1600" b="1" dirty="0"/>
              <a:t>de 10,06%.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lvl="1"/>
            <a:endParaRPr lang="pt-B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endParaRPr lang="pt-B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600" dirty="0"/>
          </a:p>
          <a:p>
            <a:pPr lv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73026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8640"/>
            <a:ext cx="8123436" cy="72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  <a:p>
            <a:pPr eaLnBrk="1" hangingPunct="1">
              <a:spcBef>
                <a:spcPts val="1063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4F81BD"/>
              </a:solidFill>
              <a:latin typeface="Calibri" pitchFamily="3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4D8830A-10E5-4B34-8C35-F561D3D4BE0F}"/>
              </a:ext>
            </a:extLst>
          </p:cNvPr>
          <p:cNvSpPr/>
          <p:nvPr/>
        </p:nvSpPr>
        <p:spPr>
          <a:xfrm>
            <a:off x="0" y="188640"/>
            <a:ext cx="9144000" cy="360040"/>
          </a:xfrm>
          <a:prstGeom prst="rect">
            <a:avLst/>
          </a:prstGeom>
          <a:solidFill>
            <a:srgbClr val="00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4FD99B2-2DEE-4583-8068-269FC612EF59}"/>
              </a:ext>
            </a:extLst>
          </p:cNvPr>
          <p:cNvSpPr txBox="1"/>
          <p:nvPr/>
        </p:nvSpPr>
        <p:spPr>
          <a:xfrm>
            <a:off x="107504" y="16412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REVISÃO TARIFÁRIA </a:t>
            </a:r>
            <a:r>
              <a:rPr lang="en-US" b="1" dirty="0" smtClean="0">
                <a:solidFill>
                  <a:schemeClr val="bg1"/>
                </a:solidFill>
              </a:rPr>
              <a:t>2022 </a:t>
            </a:r>
            <a:r>
              <a:rPr lang="en-US" b="1" dirty="0">
                <a:solidFill>
                  <a:schemeClr val="bg1"/>
                </a:solidFill>
              </a:rPr>
              <a:t>– TARIFAS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71BF0D7-D6A8-4A65-AADC-585EBD2D2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651" t="30400" r="46063" b="34600"/>
          <a:stretch/>
        </p:blipFill>
        <p:spPr>
          <a:xfrm>
            <a:off x="1187624" y="1012415"/>
            <a:ext cx="7007695" cy="42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915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644</Words>
  <Application>Microsoft Office PowerPoint</Application>
  <PresentationFormat>Apresentação na tela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Sandes</dc:creator>
  <cp:lastModifiedBy>gr</cp:lastModifiedBy>
  <cp:revision>482</cp:revision>
  <dcterms:created xsi:type="dcterms:W3CDTF">2020-05-08T03:12:00Z</dcterms:created>
  <dcterms:modified xsi:type="dcterms:W3CDTF">2022-02-11T11:00:43Z</dcterms:modified>
</cp:coreProperties>
</file>